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427" r:id="rId3"/>
    <p:sldId id="458" r:id="rId4"/>
    <p:sldId id="459" r:id="rId5"/>
    <p:sldId id="461" r:id="rId6"/>
    <p:sldId id="462" r:id="rId7"/>
    <p:sldId id="480" r:id="rId8"/>
    <p:sldId id="464" r:id="rId9"/>
    <p:sldId id="465" r:id="rId10"/>
    <p:sldId id="466" r:id="rId11"/>
    <p:sldId id="467" r:id="rId12"/>
    <p:sldId id="468" r:id="rId13"/>
    <p:sldId id="469" r:id="rId14"/>
    <p:sldId id="470" r:id="rId15"/>
    <p:sldId id="481" r:id="rId16"/>
    <p:sldId id="471" r:id="rId17"/>
    <p:sldId id="472" r:id="rId18"/>
    <p:sldId id="473" r:id="rId19"/>
    <p:sldId id="474" r:id="rId20"/>
    <p:sldId id="475" r:id="rId21"/>
    <p:sldId id="476" r:id="rId22"/>
    <p:sldId id="477" r:id="rId23"/>
    <p:sldId id="478" r:id="rId24"/>
    <p:sldId id="479" r:id="rId25"/>
    <p:sldId id="482" r:id="rId26"/>
    <p:sldId id="483" r:id="rId27"/>
    <p:sldId id="498" r:id="rId28"/>
    <p:sldId id="499" r:id="rId29"/>
    <p:sldId id="484" r:id="rId30"/>
    <p:sldId id="485" r:id="rId31"/>
    <p:sldId id="486" r:id="rId32"/>
    <p:sldId id="487" r:id="rId33"/>
    <p:sldId id="488" r:id="rId34"/>
    <p:sldId id="489" r:id="rId35"/>
    <p:sldId id="490" r:id="rId36"/>
    <p:sldId id="491" r:id="rId37"/>
    <p:sldId id="492" r:id="rId38"/>
    <p:sldId id="493" r:id="rId39"/>
    <p:sldId id="494" r:id="rId40"/>
    <p:sldId id="495" r:id="rId41"/>
    <p:sldId id="496" r:id="rId42"/>
    <p:sldId id="497" r:id="rId4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00" autoAdjust="0"/>
    <p:restoredTop sz="94660"/>
  </p:normalViewPr>
  <p:slideViewPr>
    <p:cSldViewPr snapToGrid="0">
      <p:cViewPr>
        <p:scale>
          <a:sx n="83" d="100"/>
          <a:sy n="83" d="100"/>
        </p:scale>
        <p:origin x="-96" y="-2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VWO 5.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komen we op Y = EV = inkomensevenwicht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EV = effectieve vraag van gezinnen, </a:t>
            </a:r>
            <a:r>
              <a:rPr lang="nl-NL" sz="2500" dirty="0" err="1" smtClean="0"/>
              <a:t>cq</a:t>
            </a:r>
            <a:r>
              <a:rPr lang="nl-NL" sz="2500" dirty="0" smtClean="0"/>
              <a:t> alles wat gezinnen willen consumeren of sparen (want sparen werd investeren)</a:t>
            </a:r>
          </a:p>
          <a:p>
            <a:r>
              <a:rPr lang="nl-NL" sz="2500" dirty="0" smtClean="0"/>
              <a:t>Investeren = niet uitbreiden (korte termijn productiecapaciteit) maar investeren in voorraad.</a:t>
            </a:r>
          </a:p>
          <a:p>
            <a:r>
              <a:rPr lang="nl-NL" sz="2500" dirty="0" smtClean="0"/>
              <a:t>Hiervoor gingen bedrijven productiefactoren gebruiken, de beloningen vormde samen Y.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881772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Maak opgave 3.3 en 3.4, lees de bijbehorende tekst, en start met lezen 3.2.2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minuten de tijd</a:t>
            </a:r>
          </a:p>
          <a:p>
            <a:r>
              <a:rPr lang="nl-NL" sz="2500" dirty="0" smtClean="0"/>
              <a:t>Vragen zijn easy </a:t>
            </a:r>
            <a:r>
              <a:rPr lang="nl-NL" sz="2500" dirty="0" err="1" smtClean="0"/>
              <a:t>peasy</a:t>
            </a:r>
            <a:r>
              <a:rPr lang="nl-NL" sz="2500" dirty="0" smtClean="0"/>
              <a:t> lemon </a:t>
            </a:r>
            <a:r>
              <a:rPr lang="nl-NL" sz="2500" dirty="0" err="1" smtClean="0"/>
              <a:t>squisy</a:t>
            </a:r>
            <a:r>
              <a:rPr lang="nl-NL" sz="2500" dirty="0" smtClean="0"/>
              <a:t>, het leeswerk is hier vooral belangrijk.</a:t>
            </a:r>
          </a:p>
          <a:p>
            <a:r>
              <a:rPr lang="nl-NL" sz="2500" dirty="0" smtClean="0"/>
              <a:t>Starten 3.5 en 3.6 grote opgaves.</a:t>
            </a:r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1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088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71576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4478"/>
          <a:stretch/>
        </p:blipFill>
        <p:spPr>
          <a:xfrm>
            <a:off x="0" y="0"/>
            <a:ext cx="12192000" cy="8636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1239"/>
          <a:stretch/>
        </p:blipFill>
        <p:spPr>
          <a:xfrm>
            <a:off x="0" y="0"/>
            <a:ext cx="12192000" cy="16002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8000"/>
          <a:stretch/>
        </p:blipFill>
        <p:spPr>
          <a:xfrm>
            <a:off x="0" y="0"/>
            <a:ext cx="12192000" cy="23368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3163"/>
          <a:stretch/>
        </p:blipFill>
        <p:spPr>
          <a:xfrm>
            <a:off x="0" y="0"/>
            <a:ext cx="12192000" cy="31623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27413"/>
          <a:stretch/>
        </p:blipFill>
        <p:spPr>
          <a:xfrm>
            <a:off x="0" y="0"/>
            <a:ext cx="12192000" cy="403860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56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176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1: 3.5 </a:t>
            </a:r>
            <a:r>
              <a:rPr lang="nl-NL" dirty="0" err="1" smtClean="0"/>
              <a:t>tm</a:t>
            </a:r>
            <a:r>
              <a:rPr lang="nl-NL" dirty="0" smtClean="0"/>
              <a:t> 3.8 werken/stoeien met het basismodel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Kunnen met het model stoeien in tabelvorm.</a:t>
            </a:r>
          </a:p>
          <a:p>
            <a:r>
              <a:rPr lang="nl-NL" sz="2500" dirty="0" smtClean="0"/>
              <a:t>In wiskundige algebraïsche vorm.</a:t>
            </a:r>
          </a:p>
          <a:p>
            <a:r>
              <a:rPr lang="nl-NL" sz="2500" dirty="0" smtClean="0"/>
              <a:t>In wiskundige grafische vorm. </a:t>
            </a:r>
          </a:p>
          <a:p>
            <a:endParaRPr lang="nl-NL" sz="2500" dirty="0"/>
          </a:p>
          <a:p>
            <a:r>
              <a:rPr lang="nl-NL" sz="2500" dirty="0" smtClean="0"/>
              <a:t>Starten met tabelvorm.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65706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0500" y="-101599"/>
            <a:ext cx="9651332" cy="6142962"/>
          </a:xfrm>
        </p:spPr>
        <p:txBody>
          <a:bodyPr>
            <a:normAutofit lnSpcReduction="10000"/>
          </a:bodyPr>
          <a:lstStyle/>
          <a:p>
            <a:r>
              <a:rPr lang="nl-NL" sz="2500" dirty="0" smtClean="0"/>
              <a:t>Y (nationaal inkomen) = W (productie) want productie = beloningen voor de productie.</a:t>
            </a:r>
          </a:p>
          <a:p>
            <a:r>
              <a:rPr lang="nl-NL" sz="2500" dirty="0" smtClean="0"/>
              <a:t>Voordat ondernemers gaan produceren bepalen ze eerst een aantal verwachte investeren (Lea).</a:t>
            </a:r>
          </a:p>
          <a:p>
            <a:r>
              <a:rPr lang="nl-NL" sz="2500" dirty="0" smtClean="0"/>
              <a:t>De verwachte investeringen + consumptie = effectieve vraag.</a:t>
            </a:r>
          </a:p>
          <a:p>
            <a:r>
              <a:rPr lang="nl-NL" sz="2500" dirty="0" smtClean="0"/>
              <a:t>Stel: productie groter is dan EV (effectieve vraag) </a:t>
            </a:r>
          </a:p>
          <a:p>
            <a:r>
              <a:rPr lang="nl-NL" sz="2500" dirty="0" smtClean="0"/>
              <a:t>Gevolg: investeren bedrijven in voorraad, dan zijn de investeringen achteraf (Iep) groter dan de investering die vooraf verwacht werden (Lea).</a:t>
            </a:r>
          </a:p>
          <a:p>
            <a:r>
              <a:rPr lang="nl-NL" sz="2500" dirty="0" smtClean="0"/>
              <a:t>Deze extra investeringen zijn mogelijk, omdat de gezinnen blijkbaar meer hebben gespaard dan van te voren gedacht. (tenslotte de consumptie viel tegen, dan vallen de besparingen mee).</a:t>
            </a:r>
          </a:p>
          <a:p>
            <a:r>
              <a:rPr lang="nl-NL" sz="2500" dirty="0" smtClean="0"/>
              <a:t>De besparingen = gerealiseerde investeren (Lep).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526671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0500" y="-101599"/>
            <a:ext cx="9651332" cy="6142962"/>
          </a:xfrm>
        </p:spPr>
        <p:txBody>
          <a:bodyPr>
            <a:normAutofit lnSpcReduction="10000"/>
          </a:bodyPr>
          <a:lstStyle/>
          <a:p>
            <a:r>
              <a:rPr lang="nl-NL" sz="2500" dirty="0" smtClean="0"/>
              <a:t>Y (nationaal inkomen) = W (productie) want productie = beloningen voor de productie.</a:t>
            </a:r>
          </a:p>
          <a:p>
            <a:r>
              <a:rPr lang="nl-NL" sz="2500" dirty="0" smtClean="0"/>
              <a:t>Voordat ondernemers gaan produceren bepalen ze eerst een aantal verwachte investeren (Lea).</a:t>
            </a:r>
          </a:p>
          <a:p>
            <a:r>
              <a:rPr lang="nl-NL" sz="2500" dirty="0" smtClean="0"/>
              <a:t>De verwachte investeringen + consumptie = effectieve vraag.</a:t>
            </a:r>
          </a:p>
          <a:p>
            <a:r>
              <a:rPr lang="nl-NL" sz="2500" dirty="0" smtClean="0"/>
              <a:t>Stel: productie groter is kleiner EV (effectieve vraag) </a:t>
            </a:r>
          </a:p>
          <a:p>
            <a:r>
              <a:rPr lang="nl-NL" sz="2500" dirty="0" smtClean="0"/>
              <a:t>Gevolg: bedrijven zien hun voorraad afnemen, dan zijn de investeringen achteraf (Iep) kleiner dan de investering die vooraf verwacht werden (Lea).</a:t>
            </a:r>
          </a:p>
          <a:p>
            <a:r>
              <a:rPr lang="nl-NL" sz="2500" dirty="0" smtClean="0"/>
              <a:t>Deze voorraadvermindering is mogelijk, omdat de gezinnen blijkbaar meer hebben geconsumeerd dan van te voren gedacht. (tenslotte de consumptie viel mee, er is dus minder gespaard)</a:t>
            </a:r>
          </a:p>
          <a:p>
            <a:r>
              <a:rPr lang="nl-NL" sz="2500" dirty="0" smtClean="0"/>
              <a:t>De besparingen = gerealiseerde investeren (Lep).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896495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3.5 en 3.6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minuten de tijd.</a:t>
            </a:r>
          </a:p>
          <a:p>
            <a:r>
              <a:rPr lang="nl-NL" sz="2500" dirty="0" smtClean="0"/>
              <a:t>Eerder klaar? Verder met 3.7 en 3.8</a:t>
            </a:r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1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088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27168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4432"/>
          <a:stretch/>
        </p:blipFill>
        <p:spPr>
          <a:xfrm>
            <a:off x="0" y="1"/>
            <a:ext cx="12192000" cy="8763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4577"/>
          <a:stretch/>
        </p:blipFill>
        <p:spPr>
          <a:xfrm>
            <a:off x="0" y="1"/>
            <a:ext cx="12192000" cy="19939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2918"/>
          <a:stretch/>
        </p:blipFill>
        <p:spPr>
          <a:xfrm>
            <a:off x="0" y="1"/>
            <a:ext cx="12192000" cy="32131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6826"/>
          <a:stretch/>
        </p:blipFill>
        <p:spPr>
          <a:xfrm>
            <a:off x="0" y="1"/>
            <a:ext cx="12192000" cy="35560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17423"/>
          <a:stretch/>
        </p:blipFill>
        <p:spPr>
          <a:xfrm>
            <a:off x="0" y="1"/>
            <a:ext cx="12192000" cy="464820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628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547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t="4790" b="48101"/>
          <a:stretch/>
        </p:blipFill>
        <p:spPr>
          <a:xfrm>
            <a:off x="0" y="1"/>
            <a:ext cx="12280900" cy="19558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t="4789" r="87384" b="380"/>
          <a:stretch/>
        </p:blipFill>
        <p:spPr>
          <a:xfrm>
            <a:off x="0" y="1"/>
            <a:ext cx="1549400" cy="39370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t="4790" r="79835" b="-232"/>
          <a:stretch/>
        </p:blipFill>
        <p:spPr>
          <a:xfrm>
            <a:off x="0" y="0"/>
            <a:ext cx="2476500" cy="39624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t="4789" r="72492" b="74"/>
          <a:stretch/>
        </p:blipFill>
        <p:spPr>
          <a:xfrm>
            <a:off x="0" y="1"/>
            <a:ext cx="3378200" cy="39497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t="4789" r="65460" b="74"/>
          <a:stretch/>
        </p:blipFill>
        <p:spPr>
          <a:xfrm>
            <a:off x="0" y="1"/>
            <a:ext cx="4241800" cy="394970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t="4789" r="54912" b="74"/>
          <a:stretch/>
        </p:blipFill>
        <p:spPr>
          <a:xfrm>
            <a:off x="0" y="1"/>
            <a:ext cx="5537200" cy="394970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t="4789" r="42089" b="74"/>
          <a:stretch/>
        </p:blipFill>
        <p:spPr>
          <a:xfrm>
            <a:off x="0" y="1"/>
            <a:ext cx="7112000" cy="3949700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t="4790" r="33402" b="2216"/>
          <a:stretch/>
        </p:blipFill>
        <p:spPr>
          <a:xfrm>
            <a:off x="0" y="1"/>
            <a:ext cx="8178800" cy="3860800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t="4790" r="25957" b="1298"/>
          <a:stretch/>
        </p:blipFill>
        <p:spPr>
          <a:xfrm>
            <a:off x="0" y="1"/>
            <a:ext cx="9093200" cy="3898900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l="103" t="-24577" r="-103" b="29367"/>
          <a:stretch/>
        </p:blipFill>
        <p:spPr>
          <a:xfrm>
            <a:off x="12700" y="-1219200"/>
            <a:ext cx="12280900" cy="3952759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t="4790" r="104" b="21793"/>
          <a:stretch/>
        </p:blipFill>
        <p:spPr>
          <a:xfrm>
            <a:off x="0" y="1"/>
            <a:ext cx="12268200" cy="3048000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2"/>
          <a:srcRect t="4790"/>
          <a:stretch/>
        </p:blipFill>
        <p:spPr>
          <a:xfrm>
            <a:off x="12700" y="12032"/>
            <a:ext cx="12280900" cy="3952759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 rotWithShape="1">
          <a:blip r:embed="rId3"/>
          <a:srcRect b="46555"/>
          <a:stretch/>
        </p:blipFill>
        <p:spPr>
          <a:xfrm>
            <a:off x="12700" y="4005263"/>
            <a:ext cx="12217400" cy="922337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 rotWithShape="1">
          <a:blip r:embed="rId3"/>
          <a:srcRect b="19326"/>
          <a:stretch/>
        </p:blipFill>
        <p:spPr>
          <a:xfrm>
            <a:off x="12700" y="4005263"/>
            <a:ext cx="12217400" cy="1392237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00" y="4005263"/>
            <a:ext cx="12217400" cy="1725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96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7917"/>
          <a:stretch/>
        </p:blipFill>
        <p:spPr>
          <a:xfrm>
            <a:off x="0" y="-1"/>
            <a:ext cx="12192000" cy="101600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2250"/>
          <a:stretch/>
        </p:blipFill>
        <p:spPr>
          <a:xfrm>
            <a:off x="0" y="-1"/>
            <a:ext cx="12192000" cy="182880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t="-29276" b="29276"/>
          <a:stretch/>
        </p:blipFill>
        <p:spPr>
          <a:xfrm>
            <a:off x="0" y="-927101"/>
            <a:ext cx="12192000" cy="3166753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3166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284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Lessen aankomende week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317000"/>
            <a:ext cx="8596668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Les 1: 3.5 t/m 3.8</a:t>
            </a:r>
          </a:p>
          <a:p>
            <a:r>
              <a:rPr lang="nl-NL" sz="2500" dirty="0" smtClean="0"/>
              <a:t>Les 2: 3.9 t/m 3.11</a:t>
            </a:r>
          </a:p>
          <a:p>
            <a:r>
              <a:rPr lang="nl-NL" sz="2500" dirty="0" smtClean="0"/>
              <a:t>Les 3: 3.12 t/m 3.16</a:t>
            </a:r>
            <a:endParaRPr lang="nl-NL" sz="2500" dirty="0"/>
          </a:p>
          <a:p>
            <a:r>
              <a:rPr lang="nl-NL" sz="2500" dirty="0" smtClean="0"/>
              <a:t>Hoofdstuk 3: </a:t>
            </a:r>
            <a:r>
              <a:rPr lang="nl-NL" sz="2500" dirty="0" err="1" smtClean="0"/>
              <a:t>keynes</a:t>
            </a:r>
            <a:r>
              <a:rPr lang="nl-NL" sz="2500" dirty="0" smtClean="0"/>
              <a:t> basismodel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58445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393700"/>
            <a:ext cx="8596668" cy="1536700"/>
          </a:xfrm>
        </p:spPr>
        <p:txBody>
          <a:bodyPr/>
          <a:lstStyle/>
          <a:p>
            <a:r>
              <a:rPr lang="nl-NL" dirty="0" smtClean="0"/>
              <a:t>Wat hebben we gezien: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079501"/>
            <a:ext cx="8596668" cy="4961862"/>
          </a:xfrm>
        </p:spPr>
        <p:txBody>
          <a:bodyPr>
            <a:noAutofit/>
          </a:bodyPr>
          <a:lstStyle/>
          <a:p>
            <a:r>
              <a:rPr lang="nl-NL" sz="2500" dirty="0" smtClean="0"/>
              <a:t>Tijdelijk kan de productie en de effectieve vraag van elkaar verschillen.</a:t>
            </a:r>
          </a:p>
          <a:p>
            <a:r>
              <a:rPr lang="nl-NL" sz="2500" dirty="0" smtClean="0"/>
              <a:t>Productie &lt; effectieve vraag, voorraden nemen af.</a:t>
            </a:r>
          </a:p>
          <a:p>
            <a:r>
              <a:rPr lang="nl-NL" sz="2500" dirty="0" smtClean="0"/>
              <a:t>Productie &gt; effectieve vraag, voorraden nemen toe.</a:t>
            </a:r>
          </a:p>
          <a:p>
            <a:endParaRPr lang="nl-NL" sz="2500" dirty="0"/>
          </a:p>
          <a:p>
            <a:r>
              <a:rPr lang="nl-NL" sz="2500" dirty="0" smtClean="0"/>
              <a:t>Deze voorraad afname komt tevens tot stand omdat de effectieve vraag groter is dan verwacht, dus er minder gespaard wordt dan verwacht.</a:t>
            </a:r>
          </a:p>
          <a:p>
            <a:r>
              <a:rPr lang="nl-NL" sz="2500" dirty="0" smtClean="0"/>
              <a:t>Deze voorraad toename komt tevens tot stand omdat de effectieve vraag kleiner is dan verwacht, dus er meer gespaard wordt dan verwacht.</a:t>
            </a:r>
          </a:p>
          <a:p>
            <a:r>
              <a:rPr lang="nl-NL" sz="2500" dirty="0" smtClean="0"/>
              <a:t>Je ka ook wel stellen:  Lep = Lea + de gedwongen voorraadverandering.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90813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3.7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/>
              <a:t>6</a:t>
            </a:r>
            <a:r>
              <a:rPr lang="nl-NL" sz="2500" dirty="0" smtClean="0"/>
              <a:t> minuten de tijd.</a:t>
            </a:r>
          </a:p>
          <a:p>
            <a:r>
              <a:rPr lang="nl-NL" sz="2500" dirty="0" smtClean="0"/>
              <a:t>Eerder klaar</a:t>
            </a:r>
            <a:r>
              <a:rPr lang="nl-NL" sz="2500" dirty="0"/>
              <a:t> Verder met </a:t>
            </a:r>
            <a:r>
              <a:rPr lang="nl-NL" sz="2500" dirty="0" smtClean="0"/>
              <a:t>n </a:t>
            </a:r>
            <a:r>
              <a:rPr lang="nl-NL" sz="2500" dirty="0"/>
              <a:t>3.8</a:t>
            </a:r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6947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0029"/>
          <a:stretch/>
        </p:blipFill>
        <p:spPr>
          <a:xfrm>
            <a:off x="0" y="-3175"/>
            <a:ext cx="12192000" cy="48577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2564"/>
          <a:stretch/>
        </p:blipFill>
        <p:spPr>
          <a:xfrm>
            <a:off x="0" y="-3175"/>
            <a:ext cx="12192000" cy="133667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5005"/>
          <a:stretch/>
        </p:blipFill>
        <p:spPr>
          <a:xfrm>
            <a:off x="0" y="-3175"/>
            <a:ext cx="12192000" cy="170497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9364"/>
          <a:stretch/>
        </p:blipFill>
        <p:spPr>
          <a:xfrm>
            <a:off x="0" y="-3175"/>
            <a:ext cx="12192000" cy="246697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26685"/>
          <a:stretch/>
        </p:blipFill>
        <p:spPr>
          <a:xfrm>
            <a:off x="0" y="-3175"/>
            <a:ext cx="12192000" cy="3571875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175"/>
            <a:ext cx="12192000" cy="48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807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Lees: het model i wiskundig-</a:t>
            </a:r>
            <a:r>
              <a:rPr lang="nl-NL" dirty="0" err="1" smtClean="0"/>
              <a:t>algebraische</a:t>
            </a:r>
            <a:r>
              <a:rPr lang="nl-NL" dirty="0" smtClean="0"/>
              <a:t> vorm en maak 3.8, 3.9 en 3.10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Verder met 3.11</a:t>
            </a:r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1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088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57065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78359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3"/>
          <a:srcRect b="77989"/>
          <a:stretch/>
        </p:blipFill>
        <p:spPr>
          <a:xfrm>
            <a:off x="0" y="1741489"/>
            <a:ext cx="12192000" cy="47232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b="57803"/>
          <a:stretch/>
        </p:blipFill>
        <p:spPr>
          <a:xfrm>
            <a:off x="0" y="1741489"/>
            <a:ext cx="12192000" cy="90545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/>
          <a:srcRect b="39860"/>
          <a:stretch/>
        </p:blipFill>
        <p:spPr>
          <a:xfrm>
            <a:off x="0" y="1741489"/>
            <a:ext cx="12192000" cy="1290469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41489"/>
            <a:ext cx="12192000" cy="2145792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4"/>
          <a:srcRect b="50119"/>
          <a:stretch/>
        </p:blipFill>
        <p:spPr>
          <a:xfrm>
            <a:off x="0" y="3707895"/>
            <a:ext cx="12192000" cy="527221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707895"/>
            <a:ext cx="12192000" cy="1056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259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51334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Het wiskunde model een aantal aannames: (zonder overheid/zonder buitenland)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7019" y="2160589"/>
            <a:ext cx="9527791" cy="4492874"/>
          </a:xfrm>
        </p:spPr>
        <p:txBody>
          <a:bodyPr>
            <a:normAutofit fontScale="92500"/>
          </a:bodyPr>
          <a:lstStyle/>
          <a:p>
            <a:r>
              <a:rPr lang="nl-NL" sz="2500" dirty="0" smtClean="0"/>
              <a:t>W = EV (effectieve vraag = productie) = het gene wat we gaan berekenen het inkomensevenwicht.</a:t>
            </a:r>
          </a:p>
          <a:p>
            <a:r>
              <a:rPr lang="nl-NL" sz="2500" dirty="0" smtClean="0"/>
              <a:t>Y = W (het nationaal inkomen wordt bepaald door de productie)</a:t>
            </a:r>
          </a:p>
          <a:p>
            <a:r>
              <a:rPr lang="nl-NL" sz="2500" dirty="0" smtClean="0"/>
              <a:t>EV = C + </a:t>
            </a:r>
            <a:r>
              <a:rPr lang="nl-NL" sz="2500" dirty="0" err="1" smtClean="0"/>
              <a:t>Iea</a:t>
            </a:r>
            <a:r>
              <a:rPr lang="nl-NL" sz="2500" dirty="0" smtClean="0"/>
              <a:t> (consumptie en investeringen bepalen effectieve vraag)</a:t>
            </a:r>
          </a:p>
          <a:p>
            <a:r>
              <a:rPr lang="nl-NL" sz="2500" dirty="0" smtClean="0"/>
              <a:t>C = </a:t>
            </a:r>
            <a:r>
              <a:rPr lang="nl-NL" sz="2500" dirty="0" err="1" smtClean="0"/>
              <a:t>cY</a:t>
            </a:r>
            <a:r>
              <a:rPr lang="nl-NL" sz="2500" dirty="0" smtClean="0"/>
              <a:t> + constante </a:t>
            </a:r>
          </a:p>
          <a:p>
            <a:r>
              <a:rPr lang="nl-NL" sz="2500" dirty="0" smtClean="0"/>
              <a:t>Waarbij de c = gedeelte van het inkomen wat we consumeren.</a:t>
            </a:r>
          </a:p>
          <a:p>
            <a:r>
              <a:rPr lang="nl-NL" sz="2500" dirty="0" smtClean="0"/>
              <a:t>Een c van 0.75 = 75% van het nationaal inkomen consumeren, dus kunnen we ook herleiden dat 0.25 van het nationaal inkomen wordt gespaard.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408391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2773" y="152400"/>
            <a:ext cx="8596668" cy="1320800"/>
          </a:xfrm>
        </p:spPr>
        <p:txBody>
          <a:bodyPr/>
          <a:lstStyle/>
          <a:p>
            <a:r>
              <a:rPr lang="nl-NL" dirty="0" smtClean="0"/>
              <a:t>Na herschrijvingen: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40632" y="673769"/>
            <a:ext cx="9033370" cy="5367594"/>
          </a:xfrm>
        </p:spPr>
        <p:txBody>
          <a:bodyPr>
            <a:noAutofit/>
          </a:bodyPr>
          <a:lstStyle/>
          <a:p>
            <a:r>
              <a:rPr lang="nl-NL" sz="2500" dirty="0" smtClean="0"/>
              <a:t>Y = C + I (want Y = EV en EV = C + I)</a:t>
            </a:r>
          </a:p>
          <a:p>
            <a:endParaRPr lang="nl-NL" sz="2500" dirty="0"/>
          </a:p>
          <a:p>
            <a:r>
              <a:rPr lang="nl-NL" sz="2500" dirty="0" smtClean="0"/>
              <a:t>W = EV</a:t>
            </a:r>
          </a:p>
          <a:p>
            <a:r>
              <a:rPr lang="nl-NL" sz="2500" dirty="0" smtClean="0"/>
              <a:t>Y = C + I</a:t>
            </a:r>
          </a:p>
          <a:p>
            <a:r>
              <a:rPr lang="nl-NL" sz="2500" dirty="0" smtClean="0"/>
              <a:t>Y = C + S.</a:t>
            </a:r>
          </a:p>
          <a:p>
            <a:r>
              <a:rPr lang="nl-NL" sz="2500" dirty="0" smtClean="0"/>
              <a:t>Want I = S</a:t>
            </a:r>
          </a:p>
          <a:p>
            <a:r>
              <a:rPr lang="nl-NL" sz="2500" dirty="0" smtClean="0"/>
              <a:t>Dus als we I = S oplossen, kunnen we daaruit ook Y herleiden</a:t>
            </a:r>
            <a:r>
              <a:rPr lang="nl-NL" sz="25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58136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Oefenopgave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nl-NL" sz="2500" dirty="0" smtClean="0"/>
              <a:t>Y = C + I</a:t>
            </a:r>
          </a:p>
          <a:p>
            <a:pPr marL="0" indent="0">
              <a:buNone/>
            </a:pPr>
            <a:r>
              <a:rPr lang="nl-NL" sz="2500" dirty="0" smtClean="0"/>
              <a:t>C = 0.8Y + 50</a:t>
            </a:r>
          </a:p>
          <a:p>
            <a:pPr marL="0" indent="0">
              <a:buNone/>
            </a:pPr>
            <a:r>
              <a:rPr lang="nl-NL" sz="2500" dirty="0" smtClean="0"/>
              <a:t>I = 30</a:t>
            </a:r>
          </a:p>
          <a:p>
            <a:pPr marL="0" indent="0">
              <a:buNone/>
            </a:pPr>
            <a:r>
              <a:rPr lang="nl-NL" sz="2500" dirty="0" smtClean="0"/>
              <a:t>Y = C + S</a:t>
            </a:r>
          </a:p>
          <a:p>
            <a:pPr marL="0" indent="0">
              <a:buNone/>
            </a:pPr>
            <a:endParaRPr lang="nl-NL" sz="2500" dirty="0" smtClean="0"/>
          </a:p>
          <a:p>
            <a:pPr marL="0" indent="0">
              <a:buNone/>
            </a:pPr>
            <a:r>
              <a:rPr lang="nl-NL" sz="2500" dirty="0" smtClean="0"/>
              <a:t>Bereken het inkomensevenwicht bij Y = C + I</a:t>
            </a:r>
          </a:p>
          <a:p>
            <a:pPr marL="0" indent="0">
              <a:buNone/>
            </a:pPr>
            <a:r>
              <a:rPr lang="nl-NL" sz="2500" dirty="0" smtClean="0"/>
              <a:t>Bereken het inkomensevenwicht bij S = I</a:t>
            </a:r>
          </a:p>
        </p:txBody>
      </p:sp>
    </p:spTree>
    <p:extLst>
      <p:ext uri="{BB962C8B-B14F-4D97-AF65-F5344CB8AC3E}">
        <p14:creationId xmlns:p14="http://schemas.microsoft.com/office/powerpoint/2010/main" val="53398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0040" y="-102870"/>
            <a:ext cx="8953962" cy="6144233"/>
          </a:xfrm>
        </p:spPr>
        <p:txBody>
          <a:bodyPr>
            <a:noAutofit/>
          </a:bodyPr>
          <a:lstStyle/>
          <a:p>
            <a:r>
              <a:rPr lang="nl-NL" sz="2500" dirty="0" smtClean="0"/>
              <a:t>Y = 0.8Y + 50 + 30</a:t>
            </a:r>
          </a:p>
          <a:p>
            <a:r>
              <a:rPr lang="nl-NL" sz="2500" dirty="0" smtClean="0"/>
              <a:t>0.2Y = 80</a:t>
            </a:r>
          </a:p>
          <a:p>
            <a:r>
              <a:rPr lang="nl-NL" sz="2500" dirty="0" smtClean="0"/>
              <a:t>Y = 400</a:t>
            </a:r>
          </a:p>
          <a:p>
            <a:endParaRPr lang="nl-NL" sz="2500" dirty="0"/>
          </a:p>
          <a:p>
            <a:r>
              <a:rPr lang="nl-NL" sz="2500" dirty="0" smtClean="0"/>
              <a:t>I = S</a:t>
            </a:r>
          </a:p>
          <a:p>
            <a:r>
              <a:rPr lang="nl-NL" sz="2500" dirty="0" smtClean="0"/>
              <a:t>Y = C + S</a:t>
            </a:r>
          </a:p>
          <a:p>
            <a:r>
              <a:rPr lang="nl-NL" sz="2500" dirty="0" smtClean="0"/>
              <a:t>-S = -Y + C</a:t>
            </a:r>
          </a:p>
          <a:p>
            <a:r>
              <a:rPr lang="nl-NL" sz="2500" dirty="0" smtClean="0"/>
              <a:t>S = Y – C</a:t>
            </a:r>
          </a:p>
          <a:p>
            <a:r>
              <a:rPr lang="nl-NL" sz="2500" dirty="0" smtClean="0"/>
              <a:t>S = Y – (0.8Y + 50)</a:t>
            </a:r>
          </a:p>
          <a:p>
            <a:r>
              <a:rPr lang="nl-NL" sz="2500" dirty="0" smtClean="0"/>
              <a:t>S = 0.2Y – 50</a:t>
            </a:r>
          </a:p>
          <a:p>
            <a:r>
              <a:rPr lang="nl-NL" sz="2500" dirty="0" smtClean="0"/>
              <a:t>I = S</a:t>
            </a:r>
          </a:p>
          <a:p>
            <a:r>
              <a:rPr lang="nl-NL" sz="2500" dirty="0" smtClean="0"/>
              <a:t>30 = 0.2Y – 50</a:t>
            </a:r>
          </a:p>
          <a:p>
            <a:r>
              <a:rPr lang="nl-NL" sz="2500" dirty="0" smtClean="0"/>
              <a:t>80 = 0.2Y</a:t>
            </a:r>
          </a:p>
          <a:p>
            <a:r>
              <a:rPr lang="nl-NL" sz="2500" dirty="0" smtClean="0"/>
              <a:t>Y = 400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713182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Concluderend: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Het inkomensevenwicht (de Y) kan worden berekend door</a:t>
            </a:r>
          </a:p>
          <a:p>
            <a:r>
              <a:rPr lang="nl-NL" sz="2500" dirty="0" smtClean="0"/>
              <a:t>Y = C + I op te lossen </a:t>
            </a:r>
          </a:p>
          <a:p>
            <a:r>
              <a:rPr lang="nl-NL" sz="2500" dirty="0" smtClean="0"/>
              <a:t>Of</a:t>
            </a:r>
          </a:p>
          <a:p>
            <a:r>
              <a:rPr lang="nl-NL" sz="2500" dirty="0" smtClean="0"/>
              <a:t>S = I op te lossen.</a:t>
            </a:r>
          </a:p>
          <a:p>
            <a:r>
              <a:rPr lang="nl-NL" sz="2500" dirty="0" smtClean="0"/>
              <a:t>S uitgeschreven wordt als S = Y – C</a:t>
            </a:r>
          </a:p>
          <a:p>
            <a:r>
              <a:rPr lang="nl-NL" sz="2500" dirty="0" smtClean="0"/>
              <a:t>I = vaak gegeven.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581051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Vinden jullie het ook zo koud?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Keynesiaans beleid kan een sneeuwbal effect hebben.</a:t>
            </a:r>
          </a:p>
          <a:p>
            <a:r>
              <a:rPr lang="nl-NL" sz="2500" dirty="0" smtClean="0"/>
              <a:t>Overheidsbeleid door meer uitgave verhoogd de effectieve vraag </a:t>
            </a:r>
            <a:r>
              <a:rPr lang="nl-NL" sz="2500" dirty="0" smtClean="0">
                <a:sym typeface="Wingdings" panose="05000000000000000000" pitchFamily="2" charset="2"/>
              </a:rPr>
              <a:t> stijging productie  stijging werkgelegenheid  stijging inkomen  stijging effectieve vraag  stijging werkgelegenheid ect.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Het effect versterkt zichzelf.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Noemen we ook wel het multipliereffect.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405783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Lees: het model in grafische vorm en maak opgaves 3.11 t/m 3.13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Verder met 3.14</a:t>
            </a:r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1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088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74962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7423484" cy="6754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44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697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054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9641"/>
          <a:stretch/>
        </p:blipFill>
        <p:spPr>
          <a:xfrm>
            <a:off x="0" y="3969"/>
            <a:ext cx="12192000" cy="51339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1967"/>
          <a:stretch/>
        </p:blipFill>
        <p:spPr>
          <a:xfrm>
            <a:off x="0" y="3968"/>
            <a:ext cx="12192000" cy="121122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68"/>
            <a:ext cx="12192000" cy="2521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77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Endogene, exogene en autonome variabelen.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500" dirty="0" smtClean="0"/>
              <a:t>Exogene variabelen = grootheden die bepaald worden buiten het model.</a:t>
            </a:r>
          </a:p>
          <a:p>
            <a:r>
              <a:rPr lang="nl-NL" sz="2500" dirty="0" smtClean="0"/>
              <a:t>Autonome variabelen = grootheden niet afhankelijk van andere grootheden</a:t>
            </a:r>
          </a:p>
          <a:p>
            <a:r>
              <a:rPr lang="nl-NL" sz="2500" dirty="0" smtClean="0"/>
              <a:t>Endogene variabelen = grootheden die binnen het model bepaald worden. </a:t>
            </a:r>
          </a:p>
          <a:p>
            <a:r>
              <a:rPr lang="nl-NL" sz="2500" dirty="0" smtClean="0"/>
              <a:t>In het voorbeeld: C = 0.75Y + 20</a:t>
            </a:r>
          </a:p>
          <a:p>
            <a:r>
              <a:rPr lang="nl-NL" sz="2500" dirty="0" smtClean="0"/>
              <a:t>0.75 + 20 zijn exogene grootheden</a:t>
            </a:r>
          </a:p>
          <a:p>
            <a:r>
              <a:rPr lang="nl-NL" sz="2500" dirty="0" smtClean="0"/>
              <a:t>C = endogene grootheid.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196562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Marginale en gemiddelde consumptie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Marginale consumptie = extra consumptie bij verandering van Y</a:t>
            </a:r>
          </a:p>
          <a:p>
            <a:r>
              <a:rPr lang="nl-NL" sz="2500" dirty="0" smtClean="0"/>
              <a:t>Gemiddelde consumptie = C / Y</a:t>
            </a:r>
          </a:p>
          <a:p>
            <a:r>
              <a:rPr lang="nl-NL" sz="2500" dirty="0" smtClean="0"/>
              <a:t>C = 0.75Y + 20</a:t>
            </a:r>
          </a:p>
          <a:p>
            <a:r>
              <a:rPr lang="nl-NL" sz="2500" dirty="0" smtClean="0"/>
              <a:t>0.75 = marginale consumptiequote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013179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multiplier werking.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500" dirty="0" smtClean="0"/>
              <a:t>Bekijk pagina 32.</a:t>
            </a:r>
          </a:p>
          <a:p>
            <a:r>
              <a:rPr lang="nl-NL" sz="2500" dirty="0" smtClean="0"/>
              <a:t>Zichtbaar is geworden bij het oplossen van de formule Y =C + I kunnen we het evenwichtsinkomen achterhalen.</a:t>
            </a:r>
          </a:p>
          <a:p>
            <a:r>
              <a:rPr lang="nl-NL" sz="2500" dirty="0" smtClean="0"/>
              <a:t>In het voorbeeld wordt de I vergroot met 16 miljard, dit leidt tot een toename van Y van 64. hoe is dit mogelijk?</a:t>
            </a:r>
          </a:p>
          <a:p>
            <a:r>
              <a:rPr lang="nl-NL" sz="2500" dirty="0" smtClean="0"/>
              <a:t>Het sneeuwbal effect.</a:t>
            </a:r>
          </a:p>
          <a:p>
            <a:r>
              <a:rPr lang="nl-NL" sz="2500" dirty="0" smtClean="0"/>
              <a:t>Toename I leidt tot een toename van Y, wat weer leidt tot een toename van C wat weer leidt tot een toename van Y ect.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63709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3.14 en 3.15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Verder met 3.16</a:t>
            </a:r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1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088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55816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8426"/>
          <a:stretch/>
        </p:blipFill>
        <p:spPr>
          <a:xfrm>
            <a:off x="-1" y="0"/>
            <a:ext cx="10250905" cy="79408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3866"/>
          <a:stretch/>
        </p:blipFill>
        <p:spPr>
          <a:xfrm>
            <a:off x="-1" y="0"/>
            <a:ext cx="10250905" cy="110690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79657"/>
          <a:stretch/>
        </p:blipFill>
        <p:spPr>
          <a:xfrm>
            <a:off x="-1" y="0"/>
            <a:ext cx="10250905" cy="1395663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74221"/>
          <a:stretch/>
        </p:blipFill>
        <p:spPr>
          <a:xfrm>
            <a:off x="-1" y="0"/>
            <a:ext cx="10250905" cy="1768642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r="53521" b="70013"/>
          <a:stretch/>
        </p:blipFill>
        <p:spPr>
          <a:xfrm>
            <a:off x="0" y="0"/>
            <a:ext cx="4764506" cy="205740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64927"/>
          <a:stretch/>
        </p:blipFill>
        <p:spPr>
          <a:xfrm>
            <a:off x="-1" y="0"/>
            <a:ext cx="10250905" cy="2406316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44409"/>
          <a:stretch/>
        </p:blipFill>
        <p:spPr>
          <a:xfrm>
            <a:off x="-1" y="0"/>
            <a:ext cx="10250905" cy="3814011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r="58216" b="392"/>
          <a:stretch/>
        </p:blipFill>
        <p:spPr>
          <a:xfrm>
            <a:off x="-1" y="0"/>
            <a:ext cx="4283243" cy="6833937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r="30047" b="1094"/>
          <a:stretch/>
        </p:blipFill>
        <p:spPr>
          <a:xfrm>
            <a:off x="0" y="0"/>
            <a:ext cx="7170822" cy="6785811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0250905" cy="6860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279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1438"/>
            <a:ext cx="12192000" cy="3617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65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conjunctuurbeleid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2500" dirty="0" smtClean="0"/>
              <a:t>We hadden hoogconjunctuur (hoge economische groei, mogelijke bestedingsinflatie)</a:t>
            </a:r>
          </a:p>
          <a:p>
            <a:r>
              <a:rPr lang="nl-NL" sz="2500" dirty="0" smtClean="0"/>
              <a:t>We hadden laagconjunctuur (lage economische groei of zelfs daling, mogelijk werkloosheid)</a:t>
            </a:r>
          </a:p>
          <a:p>
            <a:endParaRPr lang="nl-NL" sz="2500" dirty="0"/>
          </a:p>
          <a:p>
            <a:r>
              <a:rPr lang="nl-NL" sz="2500" dirty="0" smtClean="0"/>
              <a:t>Als we proberen de conjunctuur af te remmen (dus in hoogconjunctuur de economische groei laten afnemen, in laag conjunctuur de economische groei stimuleren)</a:t>
            </a:r>
          </a:p>
          <a:p>
            <a:r>
              <a:rPr lang="nl-NL" sz="2500" dirty="0" smtClean="0"/>
              <a:t>Spreken we van een anti cyclische conjunctuurbeleid.</a:t>
            </a:r>
          </a:p>
          <a:p>
            <a:r>
              <a:rPr lang="nl-NL" sz="2500" dirty="0" smtClean="0"/>
              <a:t>Tegen de cycli in.</a:t>
            </a:r>
          </a:p>
        </p:txBody>
      </p:sp>
    </p:spTree>
    <p:extLst>
      <p:ext uri="{BB962C8B-B14F-4D97-AF65-F5344CB8AC3E}">
        <p14:creationId xmlns:p14="http://schemas.microsoft.com/office/powerpoint/2010/main" val="4257286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berekenen van de multiplier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47537"/>
            <a:ext cx="8596668" cy="4693825"/>
          </a:xfrm>
        </p:spPr>
        <p:txBody>
          <a:bodyPr>
            <a:normAutofit fontScale="92500" lnSpcReduction="20000"/>
          </a:bodyPr>
          <a:lstStyle/>
          <a:p>
            <a:r>
              <a:rPr lang="nl-NL" sz="2500" dirty="0" smtClean="0"/>
              <a:t>kijk mee op bladzijde 34.</a:t>
            </a:r>
          </a:p>
          <a:p>
            <a:r>
              <a:rPr lang="nl-NL" sz="2500" dirty="0" smtClean="0"/>
              <a:t>De formule Y = 0.75Y + 20 + Io (in ons voorbeeld)</a:t>
            </a:r>
          </a:p>
          <a:p>
            <a:r>
              <a:rPr lang="nl-NL" sz="2500" dirty="0" smtClean="0"/>
              <a:t>Herschrijven we naar Y – 075y = 20 + Io</a:t>
            </a:r>
          </a:p>
          <a:p>
            <a:r>
              <a:rPr lang="nl-NL" sz="2500" dirty="0" smtClean="0"/>
              <a:t>0.25Y = 20 + Io</a:t>
            </a:r>
          </a:p>
          <a:p>
            <a:r>
              <a:rPr lang="nl-NL" sz="2500" dirty="0" smtClean="0"/>
              <a:t>Herschrijven we naar Y = 4* 20 + 4 * Io</a:t>
            </a:r>
          </a:p>
          <a:p>
            <a:r>
              <a:rPr lang="nl-NL" sz="2500" dirty="0" smtClean="0"/>
              <a:t>Die vermenigvuldiging voor de Io = multiplier</a:t>
            </a:r>
          </a:p>
          <a:p>
            <a:r>
              <a:rPr lang="nl-NL" sz="2500" dirty="0" smtClean="0"/>
              <a:t>Of</a:t>
            </a:r>
          </a:p>
          <a:p>
            <a:r>
              <a:rPr lang="nl-NL" sz="2500" dirty="0" smtClean="0"/>
              <a:t>1/(1-c) = multiplier</a:t>
            </a:r>
          </a:p>
          <a:p>
            <a:r>
              <a:rPr lang="nl-NL" sz="2500" smtClean="0"/>
              <a:t>1 / (1 -0.75) = 1/0.25 =4</a:t>
            </a:r>
            <a:endParaRPr lang="nl-NL" sz="2500" dirty="0" smtClean="0"/>
          </a:p>
          <a:p>
            <a:r>
              <a:rPr lang="nl-NL" sz="2500" dirty="0" smtClean="0"/>
              <a:t>Algemene multiplier = verandering van het gevolg (delta Y) / verandering van de oorzaak (Delta Co of Io)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81407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3.17 en 3.18 en 3.19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Verder met 3.16</a:t>
            </a:r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1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088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3387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250218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3"/>
          <a:srcRect r="35066" b="72006"/>
          <a:stretch/>
        </p:blipFill>
        <p:spPr>
          <a:xfrm>
            <a:off x="0" y="2540001"/>
            <a:ext cx="7916779" cy="111759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r="10789" b="71102"/>
          <a:stretch/>
        </p:blipFill>
        <p:spPr>
          <a:xfrm>
            <a:off x="0" y="2540001"/>
            <a:ext cx="10876547" cy="115369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/>
          <a:srcRect r="1119" b="61759"/>
          <a:stretch/>
        </p:blipFill>
        <p:spPr>
          <a:xfrm>
            <a:off x="0" y="2540001"/>
            <a:ext cx="12055642" cy="1526673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3"/>
          <a:srcRect b="46691"/>
          <a:stretch/>
        </p:blipFill>
        <p:spPr>
          <a:xfrm>
            <a:off x="0" y="2540001"/>
            <a:ext cx="12192000" cy="2128252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3"/>
          <a:srcRect b="47897"/>
          <a:stretch/>
        </p:blipFill>
        <p:spPr>
          <a:xfrm>
            <a:off x="0" y="2540001"/>
            <a:ext cx="12192000" cy="2080125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3"/>
          <a:srcRect b="34033"/>
          <a:stretch/>
        </p:blipFill>
        <p:spPr>
          <a:xfrm>
            <a:off x="0" y="2540001"/>
            <a:ext cx="12192000" cy="2633578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540001"/>
            <a:ext cx="12192000" cy="3992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234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Keynes basismodel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 smtClean="0"/>
              <a:t>3 redenen voor gebruik van economische modellen:</a:t>
            </a:r>
          </a:p>
          <a:p>
            <a:r>
              <a:rPr lang="nl-NL" sz="2400" dirty="0" smtClean="0"/>
              <a:t>Verklaren hoe de werkelijkheid in elkaar zit.</a:t>
            </a:r>
          </a:p>
          <a:p>
            <a:r>
              <a:rPr lang="nl-NL" sz="2400" dirty="0" smtClean="0"/>
              <a:t>Om een voorspelling te geven over de ontwikkeling van de economie.</a:t>
            </a:r>
          </a:p>
          <a:p>
            <a:r>
              <a:rPr lang="nl-NL" sz="2400" dirty="0" smtClean="0"/>
              <a:t>Om te kijken hoe bepaalde maatregelen uit zullen werken.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43444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3.1 en 3.2 en lees 3.2.1 de vraagkant van het conjunctuurmodel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minuten de tijd</a:t>
            </a:r>
          </a:p>
          <a:p>
            <a:r>
              <a:rPr lang="nl-NL" sz="2500" dirty="0" smtClean="0"/>
              <a:t>Vragen zijn easy </a:t>
            </a:r>
            <a:r>
              <a:rPr lang="nl-NL" sz="2500" dirty="0" err="1" smtClean="0"/>
              <a:t>peasy</a:t>
            </a:r>
            <a:r>
              <a:rPr lang="nl-NL" sz="2500" dirty="0" smtClean="0"/>
              <a:t> lemon </a:t>
            </a:r>
            <a:r>
              <a:rPr lang="nl-NL" sz="2500" dirty="0" err="1" smtClean="0"/>
              <a:t>squisy</a:t>
            </a:r>
            <a:r>
              <a:rPr lang="nl-NL" sz="2500" dirty="0" smtClean="0"/>
              <a:t>, het leeswerk is hier vooral belangrijk.</a:t>
            </a:r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1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088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6086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47805"/>
          <a:stretch/>
        </p:blipFill>
        <p:spPr>
          <a:xfrm>
            <a:off x="0" y="1"/>
            <a:ext cx="12090400" cy="23368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37309"/>
          <a:stretch/>
        </p:blipFill>
        <p:spPr>
          <a:xfrm>
            <a:off x="0" y="1"/>
            <a:ext cx="12090400" cy="28067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090400" cy="4477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284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6300" y="0"/>
            <a:ext cx="8397702" cy="1930400"/>
          </a:xfrm>
        </p:spPr>
        <p:txBody>
          <a:bodyPr/>
          <a:lstStyle/>
          <a:p>
            <a:r>
              <a:rPr lang="nl-NL" dirty="0" smtClean="0"/>
              <a:t>Een belangrijke formule: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23900" y="457200"/>
            <a:ext cx="9347200" cy="4693573"/>
          </a:xfrm>
        </p:spPr>
        <p:txBody>
          <a:bodyPr>
            <a:noAutofit/>
          </a:bodyPr>
          <a:lstStyle/>
          <a:p>
            <a:r>
              <a:rPr lang="nl-NL" sz="2500" dirty="0" smtClean="0"/>
              <a:t>De toegevoegde waarde = omzet – inkoopwaarde van de omzet (inclusief energiekosten)</a:t>
            </a:r>
          </a:p>
          <a:p>
            <a:r>
              <a:rPr lang="nl-NL" sz="2500" dirty="0" smtClean="0"/>
              <a:t>De toegevoegde waarde = gelijk aan de som van de inkomens huur/rente/pacht/winst/loon.</a:t>
            </a:r>
          </a:p>
          <a:p>
            <a:r>
              <a:rPr lang="nl-NL" sz="2500" dirty="0" smtClean="0"/>
              <a:t>Waarom?</a:t>
            </a:r>
          </a:p>
          <a:p>
            <a:r>
              <a:rPr lang="nl-NL" sz="2500" dirty="0" smtClean="0"/>
              <a:t>De toegevoegde waarde ontstaat uit het inzetten van de productiefactoren: arbeid/kapitaal/ondernemerschap/natuur.</a:t>
            </a:r>
          </a:p>
          <a:p>
            <a:r>
              <a:rPr lang="nl-NL" sz="2500" dirty="0" smtClean="0"/>
              <a:t>Wanneer je gebruikt maakt van productiefactoren, moet je de gene die dit mogelijk heeft gemaakt daarvoor belonen.</a:t>
            </a:r>
          </a:p>
          <a:p>
            <a:r>
              <a:rPr lang="nl-NL" sz="2500" dirty="0" smtClean="0"/>
              <a:t>De beloning van arbeid = loon, van kapitaal = rente of huur, van ondernemerschap = winst en van natuur = pacht.</a:t>
            </a:r>
          </a:p>
          <a:p>
            <a:r>
              <a:rPr lang="nl-NL" sz="2500" dirty="0" err="1" smtClean="0"/>
              <a:t>Cq</a:t>
            </a:r>
            <a:r>
              <a:rPr lang="nl-NL" sz="2500" dirty="0" smtClean="0"/>
              <a:t> de beloningen zijn gelijk aan de toegevoegde waarde.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155183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Naar het </a:t>
            </a:r>
            <a:r>
              <a:rPr lang="nl-NL" dirty="0" err="1" smtClean="0"/>
              <a:t>keynes</a:t>
            </a:r>
            <a:r>
              <a:rPr lang="nl-NL" dirty="0" smtClean="0"/>
              <a:t> basismodel.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sz="2500" dirty="0" smtClean="0"/>
              <a:t>Keynes verondersteld: Y = W Zonder buitenland zonder overheid op korte termijn.</a:t>
            </a:r>
          </a:p>
          <a:p>
            <a:r>
              <a:rPr lang="nl-NL" sz="2500" dirty="0" smtClean="0"/>
              <a:t>Y = inkomen van de gezinnen (loon/huur/rente/pacht/winst).</a:t>
            </a:r>
          </a:p>
          <a:p>
            <a:r>
              <a:rPr lang="nl-NL" sz="2500" dirty="0" smtClean="0"/>
              <a:t>Met dit inkomen gaan ze of consumeren (geld gaat naar bedrijven toe)</a:t>
            </a:r>
          </a:p>
          <a:p>
            <a:r>
              <a:rPr lang="nl-NL" sz="2500" dirty="0" smtClean="0"/>
              <a:t>Of ze gaan dit sparen (geld gaat naar banken toe, die investeren dit in bedrijven)</a:t>
            </a:r>
          </a:p>
          <a:p>
            <a:r>
              <a:rPr lang="nl-NL" sz="2500" dirty="0" smtClean="0"/>
              <a:t>Bedrijven gebruiken de aangeboden productiefactoren van de gezinnen om producten te maken. Ze creëren de toegevoegde waarde = W.</a:t>
            </a:r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1573921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1799</TotalTime>
  <Words>1628</Words>
  <Application>Microsoft Office PowerPoint</Application>
  <PresentationFormat>Aangepast</PresentationFormat>
  <Paragraphs>261</Paragraphs>
  <Slides>42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42</vt:i4>
      </vt:variant>
    </vt:vector>
  </HeadingPairs>
  <TitlesOfParts>
    <vt:vector size="43" baseType="lpstr">
      <vt:lpstr>Facet</vt:lpstr>
      <vt:lpstr>Welkom VWO 5.</vt:lpstr>
      <vt:lpstr>Lessen aankomende week</vt:lpstr>
      <vt:lpstr>Vinden jullie het ook zo koud?</vt:lpstr>
      <vt:lpstr>conjunctuurbeleid</vt:lpstr>
      <vt:lpstr>Keynes basismodel</vt:lpstr>
      <vt:lpstr>Maak opgave 3.1 en 3.2 en lees 3.2.1 de vraagkant van het conjunctuurmodel</vt:lpstr>
      <vt:lpstr>PowerPoint-presentatie</vt:lpstr>
      <vt:lpstr>Een belangrijke formule:</vt:lpstr>
      <vt:lpstr>Naar het keynes basismodel.</vt:lpstr>
      <vt:lpstr>Hoe komen we op Y = EV = inkomensevenwicht</vt:lpstr>
      <vt:lpstr>Maak opgave 3.3 en 3.4, lees de bijbehorende tekst, en start met lezen 3.2.2</vt:lpstr>
      <vt:lpstr>PowerPoint-presentatie</vt:lpstr>
      <vt:lpstr>Les 1: 3.5 tm 3.8 werken/stoeien met het basismodel</vt:lpstr>
      <vt:lpstr>PowerPoint-presentatie</vt:lpstr>
      <vt:lpstr>PowerPoint-presentatie</vt:lpstr>
      <vt:lpstr>Maak opgave 3.5 en 3.6</vt:lpstr>
      <vt:lpstr>PowerPoint-presentatie</vt:lpstr>
      <vt:lpstr>PowerPoint-presentatie</vt:lpstr>
      <vt:lpstr>PowerPoint-presentatie</vt:lpstr>
      <vt:lpstr>Wat hebben we gezien:</vt:lpstr>
      <vt:lpstr>Maak opgave 3.7</vt:lpstr>
      <vt:lpstr>PowerPoint-presentatie</vt:lpstr>
      <vt:lpstr>Lees: het model i wiskundig-algebraische vorm en maak 3.8, 3.9 en 3.10</vt:lpstr>
      <vt:lpstr>PowerPoint-presentatie</vt:lpstr>
      <vt:lpstr>Het wiskunde model een aantal aannames: (zonder overheid/zonder buitenland)</vt:lpstr>
      <vt:lpstr>Na herschrijvingen:</vt:lpstr>
      <vt:lpstr>Oefenopgave </vt:lpstr>
      <vt:lpstr>PowerPoint-presentatie</vt:lpstr>
      <vt:lpstr>Concluderend:</vt:lpstr>
      <vt:lpstr>Lees: het model in grafische vorm en maak opgaves 3.11 t/m 3.13</vt:lpstr>
      <vt:lpstr>PowerPoint-presentatie</vt:lpstr>
      <vt:lpstr>PowerPoint-presentatie</vt:lpstr>
      <vt:lpstr>PowerPoint-presentatie</vt:lpstr>
      <vt:lpstr>Endogene, exogene en autonome variabelen.</vt:lpstr>
      <vt:lpstr>Marginale en gemiddelde consumptie </vt:lpstr>
      <vt:lpstr>De multiplier werking. </vt:lpstr>
      <vt:lpstr>Maak opgave 3.14 en 3.15</vt:lpstr>
      <vt:lpstr>PowerPoint-presentatie</vt:lpstr>
      <vt:lpstr>PowerPoint-presentatie</vt:lpstr>
      <vt:lpstr>Het berekenen van de multiplier</vt:lpstr>
      <vt:lpstr>Maak opgave 3.17 en 3.18 en 3.19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Jacobs B.</cp:lastModifiedBy>
  <cp:revision>217</cp:revision>
  <dcterms:created xsi:type="dcterms:W3CDTF">2017-08-27T09:00:36Z</dcterms:created>
  <dcterms:modified xsi:type="dcterms:W3CDTF">2018-02-09T10:57:01Z</dcterms:modified>
</cp:coreProperties>
</file>